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80" d="100"/>
          <a:sy n="80" d="100"/>
        </p:scale>
        <p:origin x="691" y="1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17851-7DA3-4885-B23C-19786FC85B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3EFF161-7E0E-4EBE-92B2-185E5A5DB1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9830282-AB90-4E80-9887-548A91D3E327}"/>
              </a:ext>
            </a:extLst>
          </p:cNvPr>
          <p:cNvSpPr>
            <a:spLocks noGrp="1"/>
          </p:cNvSpPr>
          <p:nvPr>
            <p:ph type="dt" sz="half" idx="10"/>
          </p:nvPr>
        </p:nvSpPr>
        <p:spPr/>
        <p:txBody>
          <a:bodyPr/>
          <a:lstStyle/>
          <a:p>
            <a:fld id="{6AFD0BF5-F902-434E-9CA2-77130D672F17}" type="datetimeFigureOut">
              <a:rPr lang="en-GB" smtClean="0"/>
              <a:t>26/07/2020</a:t>
            </a:fld>
            <a:endParaRPr lang="en-GB"/>
          </a:p>
        </p:txBody>
      </p:sp>
      <p:sp>
        <p:nvSpPr>
          <p:cNvPr id="5" name="Footer Placeholder 4">
            <a:extLst>
              <a:ext uri="{FF2B5EF4-FFF2-40B4-BE49-F238E27FC236}">
                <a16:creationId xmlns:a16="http://schemas.microsoft.com/office/drawing/2014/main" id="{99762D78-66CC-4D05-95EA-D1716290DF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BD104D-1C18-48E3-87B7-27E7A1380E29}"/>
              </a:ext>
            </a:extLst>
          </p:cNvPr>
          <p:cNvSpPr>
            <a:spLocks noGrp="1"/>
          </p:cNvSpPr>
          <p:nvPr>
            <p:ph type="sldNum" sz="quarter" idx="12"/>
          </p:nvPr>
        </p:nvSpPr>
        <p:spPr/>
        <p:txBody>
          <a:bodyPr/>
          <a:lstStyle/>
          <a:p>
            <a:fld id="{BF0EB39F-746E-4954-B5BA-3123F0F2C5C7}" type="slidenum">
              <a:rPr lang="en-GB" smtClean="0"/>
              <a:t>‹#›</a:t>
            </a:fld>
            <a:endParaRPr lang="en-GB"/>
          </a:p>
        </p:txBody>
      </p:sp>
    </p:spTree>
    <p:extLst>
      <p:ext uri="{BB962C8B-B14F-4D97-AF65-F5344CB8AC3E}">
        <p14:creationId xmlns:p14="http://schemas.microsoft.com/office/powerpoint/2010/main" val="1525926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6C735-0B1F-4768-8A68-B05ED6C7667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EFB9C0-AC98-412C-A82D-9BAE68D20A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8B5A51-ED5E-4DB5-AFBF-ED81E1C69659}"/>
              </a:ext>
            </a:extLst>
          </p:cNvPr>
          <p:cNvSpPr>
            <a:spLocks noGrp="1"/>
          </p:cNvSpPr>
          <p:nvPr>
            <p:ph type="dt" sz="half" idx="10"/>
          </p:nvPr>
        </p:nvSpPr>
        <p:spPr/>
        <p:txBody>
          <a:bodyPr/>
          <a:lstStyle/>
          <a:p>
            <a:fld id="{6AFD0BF5-F902-434E-9CA2-77130D672F17}" type="datetimeFigureOut">
              <a:rPr lang="en-GB" smtClean="0"/>
              <a:t>26/07/2020</a:t>
            </a:fld>
            <a:endParaRPr lang="en-GB"/>
          </a:p>
        </p:txBody>
      </p:sp>
      <p:sp>
        <p:nvSpPr>
          <p:cNvPr id="5" name="Footer Placeholder 4">
            <a:extLst>
              <a:ext uri="{FF2B5EF4-FFF2-40B4-BE49-F238E27FC236}">
                <a16:creationId xmlns:a16="http://schemas.microsoft.com/office/drawing/2014/main" id="{F86B15D4-40EC-464A-AACE-B3C3608203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D656BB-63C8-4DE9-9BAE-DDC4E59AF77D}"/>
              </a:ext>
            </a:extLst>
          </p:cNvPr>
          <p:cNvSpPr>
            <a:spLocks noGrp="1"/>
          </p:cNvSpPr>
          <p:nvPr>
            <p:ph type="sldNum" sz="quarter" idx="12"/>
          </p:nvPr>
        </p:nvSpPr>
        <p:spPr/>
        <p:txBody>
          <a:bodyPr/>
          <a:lstStyle/>
          <a:p>
            <a:fld id="{BF0EB39F-746E-4954-B5BA-3123F0F2C5C7}" type="slidenum">
              <a:rPr lang="en-GB" smtClean="0"/>
              <a:t>‹#›</a:t>
            </a:fld>
            <a:endParaRPr lang="en-GB"/>
          </a:p>
        </p:txBody>
      </p:sp>
    </p:spTree>
    <p:extLst>
      <p:ext uri="{BB962C8B-B14F-4D97-AF65-F5344CB8AC3E}">
        <p14:creationId xmlns:p14="http://schemas.microsoft.com/office/powerpoint/2010/main" val="1520612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208578-A629-4A55-85DD-C932434B53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ECF9FF-85B8-4BC4-BB9D-E4898D4E05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D7CAA4-E4A4-407F-B963-93C219114223}"/>
              </a:ext>
            </a:extLst>
          </p:cNvPr>
          <p:cNvSpPr>
            <a:spLocks noGrp="1"/>
          </p:cNvSpPr>
          <p:nvPr>
            <p:ph type="dt" sz="half" idx="10"/>
          </p:nvPr>
        </p:nvSpPr>
        <p:spPr/>
        <p:txBody>
          <a:bodyPr/>
          <a:lstStyle/>
          <a:p>
            <a:fld id="{6AFD0BF5-F902-434E-9CA2-77130D672F17}" type="datetimeFigureOut">
              <a:rPr lang="en-GB" smtClean="0"/>
              <a:t>26/07/2020</a:t>
            </a:fld>
            <a:endParaRPr lang="en-GB"/>
          </a:p>
        </p:txBody>
      </p:sp>
      <p:sp>
        <p:nvSpPr>
          <p:cNvPr id="5" name="Footer Placeholder 4">
            <a:extLst>
              <a:ext uri="{FF2B5EF4-FFF2-40B4-BE49-F238E27FC236}">
                <a16:creationId xmlns:a16="http://schemas.microsoft.com/office/drawing/2014/main" id="{B296F33E-E2FB-4F9B-A486-A364CB1333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D95AEA-F763-4992-B151-298A98F0B2D2}"/>
              </a:ext>
            </a:extLst>
          </p:cNvPr>
          <p:cNvSpPr>
            <a:spLocks noGrp="1"/>
          </p:cNvSpPr>
          <p:nvPr>
            <p:ph type="sldNum" sz="quarter" idx="12"/>
          </p:nvPr>
        </p:nvSpPr>
        <p:spPr/>
        <p:txBody>
          <a:bodyPr/>
          <a:lstStyle/>
          <a:p>
            <a:fld id="{BF0EB39F-746E-4954-B5BA-3123F0F2C5C7}" type="slidenum">
              <a:rPr lang="en-GB" smtClean="0"/>
              <a:t>‹#›</a:t>
            </a:fld>
            <a:endParaRPr lang="en-GB"/>
          </a:p>
        </p:txBody>
      </p:sp>
    </p:spTree>
    <p:extLst>
      <p:ext uri="{BB962C8B-B14F-4D97-AF65-F5344CB8AC3E}">
        <p14:creationId xmlns:p14="http://schemas.microsoft.com/office/powerpoint/2010/main" val="575320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ED3B7-0BF3-48C2-B5E8-589A908A933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24152D-BA6C-420D-81EC-0FD0ADF488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04C4F3-0115-4277-A486-D66362C0D7B3}"/>
              </a:ext>
            </a:extLst>
          </p:cNvPr>
          <p:cNvSpPr>
            <a:spLocks noGrp="1"/>
          </p:cNvSpPr>
          <p:nvPr>
            <p:ph type="dt" sz="half" idx="10"/>
          </p:nvPr>
        </p:nvSpPr>
        <p:spPr/>
        <p:txBody>
          <a:bodyPr/>
          <a:lstStyle/>
          <a:p>
            <a:fld id="{6AFD0BF5-F902-434E-9CA2-77130D672F17}" type="datetimeFigureOut">
              <a:rPr lang="en-GB" smtClean="0"/>
              <a:t>26/07/2020</a:t>
            </a:fld>
            <a:endParaRPr lang="en-GB"/>
          </a:p>
        </p:txBody>
      </p:sp>
      <p:sp>
        <p:nvSpPr>
          <p:cNvPr id="5" name="Footer Placeholder 4">
            <a:extLst>
              <a:ext uri="{FF2B5EF4-FFF2-40B4-BE49-F238E27FC236}">
                <a16:creationId xmlns:a16="http://schemas.microsoft.com/office/drawing/2014/main" id="{8CCD26D9-7774-43FC-8F9F-79D1830CC8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CBCFB4-60F2-4550-910D-8096197F9188}"/>
              </a:ext>
            </a:extLst>
          </p:cNvPr>
          <p:cNvSpPr>
            <a:spLocks noGrp="1"/>
          </p:cNvSpPr>
          <p:nvPr>
            <p:ph type="sldNum" sz="quarter" idx="12"/>
          </p:nvPr>
        </p:nvSpPr>
        <p:spPr/>
        <p:txBody>
          <a:bodyPr/>
          <a:lstStyle/>
          <a:p>
            <a:fld id="{BF0EB39F-746E-4954-B5BA-3123F0F2C5C7}" type="slidenum">
              <a:rPr lang="en-GB" smtClean="0"/>
              <a:t>‹#›</a:t>
            </a:fld>
            <a:endParaRPr lang="en-GB"/>
          </a:p>
        </p:txBody>
      </p:sp>
    </p:spTree>
    <p:extLst>
      <p:ext uri="{BB962C8B-B14F-4D97-AF65-F5344CB8AC3E}">
        <p14:creationId xmlns:p14="http://schemas.microsoft.com/office/powerpoint/2010/main" val="518007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E9792-788E-45E8-8310-60714C84B8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F9538EE-CAD6-4FAC-8D04-4E4B48EA08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077ACD-540F-43ED-A471-4FC9A8855AA0}"/>
              </a:ext>
            </a:extLst>
          </p:cNvPr>
          <p:cNvSpPr>
            <a:spLocks noGrp="1"/>
          </p:cNvSpPr>
          <p:nvPr>
            <p:ph type="dt" sz="half" idx="10"/>
          </p:nvPr>
        </p:nvSpPr>
        <p:spPr/>
        <p:txBody>
          <a:bodyPr/>
          <a:lstStyle/>
          <a:p>
            <a:fld id="{6AFD0BF5-F902-434E-9CA2-77130D672F17}" type="datetimeFigureOut">
              <a:rPr lang="en-GB" smtClean="0"/>
              <a:t>26/07/2020</a:t>
            </a:fld>
            <a:endParaRPr lang="en-GB"/>
          </a:p>
        </p:txBody>
      </p:sp>
      <p:sp>
        <p:nvSpPr>
          <p:cNvPr id="5" name="Footer Placeholder 4">
            <a:extLst>
              <a:ext uri="{FF2B5EF4-FFF2-40B4-BE49-F238E27FC236}">
                <a16:creationId xmlns:a16="http://schemas.microsoft.com/office/drawing/2014/main" id="{462C839C-C6D7-43FD-9B97-F82CE2C54A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D3FA45-1016-47C1-A317-E0E35B24D056}"/>
              </a:ext>
            </a:extLst>
          </p:cNvPr>
          <p:cNvSpPr>
            <a:spLocks noGrp="1"/>
          </p:cNvSpPr>
          <p:nvPr>
            <p:ph type="sldNum" sz="quarter" idx="12"/>
          </p:nvPr>
        </p:nvSpPr>
        <p:spPr/>
        <p:txBody>
          <a:bodyPr/>
          <a:lstStyle/>
          <a:p>
            <a:fld id="{BF0EB39F-746E-4954-B5BA-3123F0F2C5C7}" type="slidenum">
              <a:rPr lang="en-GB" smtClean="0"/>
              <a:t>‹#›</a:t>
            </a:fld>
            <a:endParaRPr lang="en-GB"/>
          </a:p>
        </p:txBody>
      </p:sp>
    </p:spTree>
    <p:extLst>
      <p:ext uri="{BB962C8B-B14F-4D97-AF65-F5344CB8AC3E}">
        <p14:creationId xmlns:p14="http://schemas.microsoft.com/office/powerpoint/2010/main" val="1664477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7679E-4E77-4F58-90C9-371D432ED48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5F56A37-2BFD-4949-A455-94F7B72177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10BAA90-83B1-4D53-958C-75A4022E0C7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E400068-B32A-47E9-A47A-D22CBC9BD6B4}"/>
              </a:ext>
            </a:extLst>
          </p:cNvPr>
          <p:cNvSpPr>
            <a:spLocks noGrp="1"/>
          </p:cNvSpPr>
          <p:nvPr>
            <p:ph type="dt" sz="half" idx="10"/>
          </p:nvPr>
        </p:nvSpPr>
        <p:spPr/>
        <p:txBody>
          <a:bodyPr/>
          <a:lstStyle/>
          <a:p>
            <a:fld id="{6AFD0BF5-F902-434E-9CA2-77130D672F17}" type="datetimeFigureOut">
              <a:rPr lang="en-GB" smtClean="0"/>
              <a:t>26/07/2020</a:t>
            </a:fld>
            <a:endParaRPr lang="en-GB"/>
          </a:p>
        </p:txBody>
      </p:sp>
      <p:sp>
        <p:nvSpPr>
          <p:cNvPr id="6" name="Footer Placeholder 5">
            <a:extLst>
              <a:ext uri="{FF2B5EF4-FFF2-40B4-BE49-F238E27FC236}">
                <a16:creationId xmlns:a16="http://schemas.microsoft.com/office/drawing/2014/main" id="{6DD399E0-84FE-4FB1-83C5-6A6E8E587E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551BA6-A07C-4F39-B694-22671823C547}"/>
              </a:ext>
            </a:extLst>
          </p:cNvPr>
          <p:cNvSpPr>
            <a:spLocks noGrp="1"/>
          </p:cNvSpPr>
          <p:nvPr>
            <p:ph type="sldNum" sz="quarter" idx="12"/>
          </p:nvPr>
        </p:nvSpPr>
        <p:spPr/>
        <p:txBody>
          <a:bodyPr/>
          <a:lstStyle/>
          <a:p>
            <a:fld id="{BF0EB39F-746E-4954-B5BA-3123F0F2C5C7}" type="slidenum">
              <a:rPr lang="en-GB" smtClean="0"/>
              <a:t>‹#›</a:t>
            </a:fld>
            <a:endParaRPr lang="en-GB"/>
          </a:p>
        </p:txBody>
      </p:sp>
    </p:spTree>
    <p:extLst>
      <p:ext uri="{BB962C8B-B14F-4D97-AF65-F5344CB8AC3E}">
        <p14:creationId xmlns:p14="http://schemas.microsoft.com/office/powerpoint/2010/main" val="119832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D745C-3EBA-482E-ACD5-4EF87E58D86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E4638A-0F6E-4052-8208-9A6EE147C4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2AC09F-2157-4112-AD8C-A7E853A5D5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B942D21-F7BD-49FD-A55E-F8C4B5629E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6542EE-B9F1-4E61-AB91-C9487BEBCB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027EB20-E57A-460C-8DEE-21EB7BDF8DE7}"/>
              </a:ext>
            </a:extLst>
          </p:cNvPr>
          <p:cNvSpPr>
            <a:spLocks noGrp="1"/>
          </p:cNvSpPr>
          <p:nvPr>
            <p:ph type="dt" sz="half" idx="10"/>
          </p:nvPr>
        </p:nvSpPr>
        <p:spPr/>
        <p:txBody>
          <a:bodyPr/>
          <a:lstStyle/>
          <a:p>
            <a:fld id="{6AFD0BF5-F902-434E-9CA2-77130D672F17}" type="datetimeFigureOut">
              <a:rPr lang="en-GB" smtClean="0"/>
              <a:t>26/07/2020</a:t>
            </a:fld>
            <a:endParaRPr lang="en-GB"/>
          </a:p>
        </p:txBody>
      </p:sp>
      <p:sp>
        <p:nvSpPr>
          <p:cNvPr id="8" name="Footer Placeholder 7">
            <a:extLst>
              <a:ext uri="{FF2B5EF4-FFF2-40B4-BE49-F238E27FC236}">
                <a16:creationId xmlns:a16="http://schemas.microsoft.com/office/drawing/2014/main" id="{6CF7E163-3E04-4E68-B676-E26FDAA092D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73A0EF5-3298-4A9E-A8F2-53E3509D1E70}"/>
              </a:ext>
            </a:extLst>
          </p:cNvPr>
          <p:cNvSpPr>
            <a:spLocks noGrp="1"/>
          </p:cNvSpPr>
          <p:nvPr>
            <p:ph type="sldNum" sz="quarter" idx="12"/>
          </p:nvPr>
        </p:nvSpPr>
        <p:spPr/>
        <p:txBody>
          <a:bodyPr/>
          <a:lstStyle/>
          <a:p>
            <a:fld id="{BF0EB39F-746E-4954-B5BA-3123F0F2C5C7}" type="slidenum">
              <a:rPr lang="en-GB" smtClean="0"/>
              <a:t>‹#›</a:t>
            </a:fld>
            <a:endParaRPr lang="en-GB"/>
          </a:p>
        </p:txBody>
      </p:sp>
    </p:spTree>
    <p:extLst>
      <p:ext uri="{BB962C8B-B14F-4D97-AF65-F5344CB8AC3E}">
        <p14:creationId xmlns:p14="http://schemas.microsoft.com/office/powerpoint/2010/main" val="1000441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88B0B-00DF-41F4-AAF8-C14CC9D9DC8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7A1DB67-A4EA-41C6-9AA3-132FD306CE8B}"/>
              </a:ext>
            </a:extLst>
          </p:cNvPr>
          <p:cNvSpPr>
            <a:spLocks noGrp="1"/>
          </p:cNvSpPr>
          <p:nvPr>
            <p:ph type="dt" sz="half" idx="10"/>
          </p:nvPr>
        </p:nvSpPr>
        <p:spPr/>
        <p:txBody>
          <a:bodyPr/>
          <a:lstStyle/>
          <a:p>
            <a:fld id="{6AFD0BF5-F902-434E-9CA2-77130D672F17}" type="datetimeFigureOut">
              <a:rPr lang="en-GB" smtClean="0"/>
              <a:t>26/07/2020</a:t>
            </a:fld>
            <a:endParaRPr lang="en-GB"/>
          </a:p>
        </p:txBody>
      </p:sp>
      <p:sp>
        <p:nvSpPr>
          <p:cNvPr id="4" name="Footer Placeholder 3">
            <a:extLst>
              <a:ext uri="{FF2B5EF4-FFF2-40B4-BE49-F238E27FC236}">
                <a16:creationId xmlns:a16="http://schemas.microsoft.com/office/drawing/2014/main" id="{47A03F50-34DA-423F-893F-67A18C60E5B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2C48E55-24A4-40C8-BFFD-7D40C343001B}"/>
              </a:ext>
            </a:extLst>
          </p:cNvPr>
          <p:cNvSpPr>
            <a:spLocks noGrp="1"/>
          </p:cNvSpPr>
          <p:nvPr>
            <p:ph type="sldNum" sz="quarter" idx="12"/>
          </p:nvPr>
        </p:nvSpPr>
        <p:spPr/>
        <p:txBody>
          <a:bodyPr/>
          <a:lstStyle/>
          <a:p>
            <a:fld id="{BF0EB39F-746E-4954-B5BA-3123F0F2C5C7}" type="slidenum">
              <a:rPr lang="en-GB" smtClean="0"/>
              <a:t>‹#›</a:t>
            </a:fld>
            <a:endParaRPr lang="en-GB"/>
          </a:p>
        </p:txBody>
      </p:sp>
    </p:spTree>
    <p:extLst>
      <p:ext uri="{BB962C8B-B14F-4D97-AF65-F5344CB8AC3E}">
        <p14:creationId xmlns:p14="http://schemas.microsoft.com/office/powerpoint/2010/main" val="3456620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415427-A9BB-45B4-B1CD-9630FCC965B9}"/>
              </a:ext>
            </a:extLst>
          </p:cNvPr>
          <p:cNvSpPr>
            <a:spLocks noGrp="1"/>
          </p:cNvSpPr>
          <p:nvPr>
            <p:ph type="dt" sz="half" idx="10"/>
          </p:nvPr>
        </p:nvSpPr>
        <p:spPr/>
        <p:txBody>
          <a:bodyPr/>
          <a:lstStyle/>
          <a:p>
            <a:fld id="{6AFD0BF5-F902-434E-9CA2-77130D672F17}" type="datetimeFigureOut">
              <a:rPr lang="en-GB" smtClean="0"/>
              <a:t>26/07/2020</a:t>
            </a:fld>
            <a:endParaRPr lang="en-GB"/>
          </a:p>
        </p:txBody>
      </p:sp>
      <p:sp>
        <p:nvSpPr>
          <p:cNvPr id="3" name="Footer Placeholder 2">
            <a:extLst>
              <a:ext uri="{FF2B5EF4-FFF2-40B4-BE49-F238E27FC236}">
                <a16:creationId xmlns:a16="http://schemas.microsoft.com/office/drawing/2014/main" id="{36D8FED7-6049-44D8-AA6D-19566A58D0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82C23CE-A101-4517-9C12-E9D3FE59EF9C}"/>
              </a:ext>
            </a:extLst>
          </p:cNvPr>
          <p:cNvSpPr>
            <a:spLocks noGrp="1"/>
          </p:cNvSpPr>
          <p:nvPr>
            <p:ph type="sldNum" sz="quarter" idx="12"/>
          </p:nvPr>
        </p:nvSpPr>
        <p:spPr/>
        <p:txBody>
          <a:bodyPr/>
          <a:lstStyle/>
          <a:p>
            <a:fld id="{BF0EB39F-746E-4954-B5BA-3123F0F2C5C7}" type="slidenum">
              <a:rPr lang="en-GB" smtClean="0"/>
              <a:t>‹#›</a:t>
            </a:fld>
            <a:endParaRPr lang="en-GB"/>
          </a:p>
        </p:txBody>
      </p:sp>
    </p:spTree>
    <p:extLst>
      <p:ext uri="{BB962C8B-B14F-4D97-AF65-F5344CB8AC3E}">
        <p14:creationId xmlns:p14="http://schemas.microsoft.com/office/powerpoint/2010/main" val="223853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77AE7-3F61-4013-9AC9-2F30F25817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9AA4A6F-1770-4644-8648-45EF453EA7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77D28AF-22D5-4E0E-AA93-75701D35A3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47DE3D-2D20-417F-B054-BEE887222506}"/>
              </a:ext>
            </a:extLst>
          </p:cNvPr>
          <p:cNvSpPr>
            <a:spLocks noGrp="1"/>
          </p:cNvSpPr>
          <p:nvPr>
            <p:ph type="dt" sz="half" idx="10"/>
          </p:nvPr>
        </p:nvSpPr>
        <p:spPr/>
        <p:txBody>
          <a:bodyPr/>
          <a:lstStyle/>
          <a:p>
            <a:fld id="{6AFD0BF5-F902-434E-9CA2-77130D672F17}" type="datetimeFigureOut">
              <a:rPr lang="en-GB" smtClean="0"/>
              <a:t>26/07/2020</a:t>
            </a:fld>
            <a:endParaRPr lang="en-GB"/>
          </a:p>
        </p:txBody>
      </p:sp>
      <p:sp>
        <p:nvSpPr>
          <p:cNvPr id="6" name="Footer Placeholder 5">
            <a:extLst>
              <a:ext uri="{FF2B5EF4-FFF2-40B4-BE49-F238E27FC236}">
                <a16:creationId xmlns:a16="http://schemas.microsoft.com/office/drawing/2014/main" id="{573811E4-7D47-4190-B139-341A958F16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068CB7-1875-483F-8A69-03F939CFEC46}"/>
              </a:ext>
            </a:extLst>
          </p:cNvPr>
          <p:cNvSpPr>
            <a:spLocks noGrp="1"/>
          </p:cNvSpPr>
          <p:nvPr>
            <p:ph type="sldNum" sz="quarter" idx="12"/>
          </p:nvPr>
        </p:nvSpPr>
        <p:spPr/>
        <p:txBody>
          <a:bodyPr/>
          <a:lstStyle/>
          <a:p>
            <a:fld id="{BF0EB39F-746E-4954-B5BA-3123F0F2C5C7}" type="slidenum">
              <a:rPr lang="en-GB" smtClean="0"/>
              <a:t>‹#›</a:t>
            </a:fld>
            <a:endParaRPr lang="en-GB"/>
          </a:p>
        </p:txBody>
      </p:sp>
    </p:spTree>
    <p:extLst>
      <p:ext uri="{BB962C8B-B14F-4D97-AF65-F5344CB8AC3E}">
        <p14:creationId xmlns:p14="http://schemas.microsoft.com/office/powerpoint/2010/main" val="2569304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33C88-5E8C-4B34-9A29-EA3938FC9E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BFA84EA-A82E-4C04-9802-60C6D5BDDD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D551134-EAC8-4208-89E6-9177DB9CE0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02AF47-57A6-4D28-9671-083D167B692A}"/>
              </a:ext>
            </a:extLst>
          </p:cNvPr>
          <p:cNvSpPr>
            <a:spLocks noGrp="1"/>
          </p:cNvSpPr>
          <p:nvPr>
            <p:ph type="dt" sz="half" idx="10"/>
          </p:nvPr>
        </p:nvSpPr>
        <p:spPr/>
        <p:txBody>
          <a:bodyPr/>
          <a:lstStyle/>
          <a:p>
            <a:fld id="{6AFD0BF5-F902-434E-9CA2-77130D672F17}" type="datetimeFigureOut">
              <a:rPr lang="en-GB" smtClean="0"/>
              <a:t>26/07/2020</a:t>
            </a:fld>
            <a:endParaRPr lang="en-GB"/>
          </a:p>
        </p:txBody>
      </p:sp>
      <p:sp>
        <p:nvSpPr>
          <p:cNvPr id="6" name="Footer Placeholder 5">
            <a:extLst>
              <a:ext uri="{FF2B5EF4-FFF2-40B4-BE49-F238E27FC236}">
                <a16:creationId xmlns:a16="http://schemas.microsoft.com/office/drawing/2014/main" id="{B30245F4-1A93-40DD-9426-8310E52D04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67C999-E28A-4CE6-81B9-21EF537C3C90}"/>
              </a:ext>
            </a:extLst>
          </p:cNvPr>
          <p:cNvSpPr>
            <a:spLocks noGrp="1"/>
          </p:cNvSpPr>
          <p:nvPr>
            <p:ph type="sldNum" sz="quarter" idx="12"/>
          </p:nvPr>
        </p:nvSpPr>
        <p:spPr/>
        <p:txBody>
          <a:bodyPr/>
          <a:lstStyle/>
          <a:p>
            <a:fld id="{BF0EB39F-746E-4954-B5BA-3123F0F2C5C7}" type="slidenum">
              <a:rPr lang="en-GB" smtClean="0"/>
              <a:t>‹#›</a:t>
            </a:fld>
            <a:endParaRPr lang="en-GB"/>
          </a:p>
        </p:txBody>
      </p:sp>
    </p:spTree>
    <p:extLst>
      <p:ext uri="{BB962C8B-B14F-4D97-AF65-F5344CB8AC3E}">
        <p14:creationId xmlns:p14="http://schemas.microsoft.com/office/powerpoint/2010/main" val="3088766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6108D8-7C82-4D50-825E-9F807E11F4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7D4A70-0C13-49C6-B357-D91F131239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897028-200B-49B5-A9C2-6C280FD894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D0BF5-F902-434E-9CA2-77130D672F17}" type="datetimeFigureOut">
              <a:rPr lang="en-GB" smtClean="0"/>
              <a:t>26/07/2020</a:t>
            </a:fld>
            <a:endParaRPr lang="en-GB"/>
          </a:p>
        </p:txBody>
      </p:sp>
      <p:sp>
        <p:nvSpPr>
          <p:cNvPr id="5" name="Footer Placeholder 4">
            <a:extLst>
              <a:ext uri="{FF2B5EF4-FFF2-40B4-BE49-F238E27FC236}">
                <a16:creationId xmlns:a16="http://schemas.microsoft.com/office/drawing/2014/main" id="{4914BFE3-CC56-4DF7-9D67-497BBCD445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CB11682-3478-4816-AE66-0C13E8C145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EB39F-746E-4954-B5BA-3123F0F2C5C7}" type="slidenum">
              <a:rPr lang="en-GB" smtClean="0"/>
              <a:t>‹#›</a:t>
            </a:fld>
            <a:endParaRPr lang="en-GB"/>
          </a:p>
        </p:txBody>
      </p:sp>
    </p:spTree>
    <p:extLst>
      <p:ext uri="{BB962C8B-B14F-4D97-AF65-F5344CB8AC3E}">
        <p14:creationId xmlns:p14="http://schemas.microsoft.com/office/powerpoint/2010/main" val="3353975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8233C-C8BD-4C62-A48F-6EDD96FDEC1B}"/>
              </a:ext>
            </a:extLst>
          </p:cNvPr>
          <p:cNvSpPr>
            <a:spLocks noGrp="1"/>
          </p:cNvSpPr>
          <p:nvPr>
            <p:ph type="ctrTitle"/>
          </p:nvPr>
        </p:nvSpPr>
        <p:spPr/>
        <p:txBody>
          <a:bodyPr/>
          <a:lstStyle/>
          <a:p>
            <a:r>
              <a:rPr lang="en-IN" b="1" dirty="0">
                <a:solidFill>
                  <a:srgbClr val="000000"/>
                </a:solidFill>
              </a:rPr>
              <a:t>SEC IV: </a:t>
            </a:r>
            <a:br>
              <a:rPr lang="en-IN" b="1" dirty="0">
                <a:solidFill>
                  <a:srgbClr val="000000"/>
                </a:solidFill>
              </a:rPr>
            </a:br>
            <a:r>
              <a:rPr lang="en-IN" b="1" dirty="0">
                <a:solidFill>
                  <a:srgbClr val="000000"/>
                </a:solidFill>
              </a:rPr>
              <a:t>Archives and Museums</a:t>
            </a:r>
            <a:endParaRPr lang="en-GB" dirty="0"/>
          </a:p>
        </p:txBody>
      </p:sp>
      <p:sp>
        <p:nvSpPr>
          <p:cNvPr id="3" name="Subtitle 2">
            <a:extLst>
              <a:ext uri="{FF2B5EF4-FFF2-40B4-BE49-F238E27FC236}">
                <a16:creationId xmlns:a16="http://schemas.microsoft.com/office/drawing/2014/main" id="{CAA8133D-A8C1-430B-95CF-E7A0DDF6CB79}"/>
              </a:ext>
            </a:extLst>
          </p:cNvPr>
          <p:cNvSpPr>
            <a:spLocks noGrp="1"/>
          </p:cNvSpPr>
          <p:nvPr>
            <p:ph type="subTitle" idx="1"/>
          </p:nvPr>
        </p:nvSpPr>
        <p:spPr/>
        <p:txBody>
          <a:bodyPr/>
          <a:lstStyle/>
          <a:p>
            <a:r>
              <a:rPr lang="en-GB" dirty="0"/>
              <a:t>BA PROG Third Year</a:t>
            </a:r>
          </a:p>
        </p:txBody>
      </p:sp>
    </p:spTree>
    <p:extLst>
      <p:ext uri="{BB962C8B-B14F-4D97-AF65-F5344CB8AC3E}">
        <p14:creationId xmlns:p14="http://schemas.microsoft.com/office/powerpoint/2010/main" val="22533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E8B51-97A1-42C6-ABD9-3F50946D0F9E}"/>
              </a:ext>
            </a:extLst>
          </p:cNvPr>
          <p:cNvSpPr>
            <a:spLocks noGrp="1"/>
          </p:cNvSpPr>
          <p:nvPr>
            <p:ph type="title"/>
          </p:nvPr>
        </p:nvSpPr>
        <p:spPr/>
        <p:txBody>
          <a:bodyPr/>
          <a:lstStyle/>
          <a:p>
            <a:r>
              <a:rPr lang="en-GB" dirty="0"/>
              <a:t>Topics in Course</a:t>
            </a:r>
          </a:p>
        </p:txBody>
      </p:sp>
      <p:sp>
        <p:nvSpPr>
          <p:cNvPr id="3" name="Content Placeholder 2">
            <a:extLst>
              <a:ext uri="{FF2B5EF4-FFF2-40B4-BE49-F238E27FC236}">
                <a16:creationId xmlns:a16="http://schemas.microsoft.com/office/drawing/2014/main" id="{2CE0FCEB-99F6-478D-9014-4B0FB928DA65}"/>
              </a:ext>
            </a:extLst>
          </p:cNvPr>
          <p:cNvSpPr>
            <a:spLocks noGrp="1"/>
          </p:cNvSpPr>
          <p:nvPr>
            <p:ph idx="1"/>
          </p:nvPr>
        </p:nvSpPr>
        <p:spPr>
          <a:xfrm>
            <a:off x="838200" y="1543050"/>
            <a:ext cx="10515600" cy="4633913"/>
          </a:xfrm>
        </p:spPr>
        <p:txBody>
          <a:bodyPr>
            <a:normAutofit/>
          </a:bodyPr>
          <a:lstStyle/>
          <a:p>
            <a:pPr marL="0" indent="0">
              <a:buNone/>
            </a:pPr>
            <a:endParaRPr lang="en-IN" sz="2400" dirty="0">
              <a:solidFill>
                <a:srgbClr val="000000"/>
              </a:solidFill>
            </a:endParaRPr>
          </a:p>
          <a:p>
            <a:r>
              <a:rPr lang="en-IN" sz="2400" dirty="0">
                <a:solidFill>
                  <a:srgbClr val="000000"/>
                </a:solidFill>
              </a:rPr>
              <a:t>I. Defining museums and archives </a:t>
            </a:r>
          </a:p>
          <a:p>
            <a:r>
              <a:rPr lang="en-IN" sz="2400" dirty="0">
                <a:solidFill>
                  <a:srgbClr val="000000"/>
                </a:solidFill>
              </a:rPr>
              <a:t>II. History of the setting up of museums: case study of Indian Museum, Calcutta; </a:t>
            </a:r>
            <a:r>
              <a:rPr lang="en-IN" sz="2400" dirty="0" err="1">
                <a:solidFill>
                  <a:srgbClr val="000000"/>
                </a:solidFill>
              </a:rPr>
              <a:t>Salarjung</a:t>
            </a:r>
            <a:r>
              <a:rPr lang="en-IN" sz="2400" dirty="0">
                <a:solidFill>
                  <a:srgbClr val="000000"/>
                </a:solidFill>
              </a:rPr>
              <a:t> Museum, Hyderabad; and National Museum, Delhi (one case study) </a:t>
            </a:r>
          </a:p>
          <a:p>
            <a:r>
              <a:rPr lang="en-IN" sz="2400" dirty="0">
                <a:solidFill>
                  <a:srgbClr val="000000"/>
                </a:solidFill>
              </a:rPr>
              <a:t>III. History of the setting up of archives: Case study of the National Archives of India, Delhi (one case study) </a:t>
            </a:r>
          </a:p>
          <a:p>
            <a:r>
              <a:rPr lang="en-IN" sz="2400" dirty="0">
                <a:solidFill>
                  <a:srgbClr val="000000"/>
                </a:solidFill>
              </a:rPr>
              <a:t>IV. New kinds of museums and archives: virtual; digital; crafts; media.</a:t>
            </a:r>
          </a:p>
          <a:p>
            <a:pPr marL="0" indent="0">
              <a:buNone/>
            </a:pPr>
            <a:br>
              <a:rPr lang="en-IN" sz="2400" dirty="0">
                <a:solidFill>
                  <a:srgbClr val="000000"/>
                </a:solidFill>
              </a:rPr>
            </a:br>
            <a:r>
              <a:rPr lang="en-IN" sz="2400" b="1" dirty="0">
                <a:solidFill>
                  <a:srgbClr val="000000"/>
                </a:solidFill>
              </a:rPr>
              <a:t>A visit to a museum and/or archive is part of this course.</a:t>
            </a:r>
            <a:endParaRPr lang="en-GB" sz="2400" dirty="0"/>
          </a:p>
          <a:p>
            <a:endParaRPr lang="en-GB" sz="2400" dirty="0"/>
          </a:p>
        </p:txBody>
      </p:sp>
    </p:spTree>
    <p:extLst>
      <p:ext uri="{BB962C8B-B14F-4D97-AF65-F5344CB8AC3E}">
        <p14:creationId xmlns:p14="http://schemas.microsoft.com/office/powerpoint/2010/main" val="4023731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E8881-2F49-4109-B0EE-93F425289E97}"/>
              </a:ext>
            </a:extLst>
          </p:cNvPr>
          <p:cNvSpPr>
            <a:spLocks noGrp="1"/>
          </p:cNvSpPr>
          <p:nvPr>
            <p:ph type="title"/>
          </p:nvPr>
        </p:nvSpPr>
        <p:spPr>
          <a:xfrm>
            <a:off x="838200" y="365125"/>
            <a:ext cx="10515600" cy="939800"/>
          </a:xfrm>
        </p:spPr>
        <p:txBody>
          <a:bodyPr/>
          <a:lstStyle/>
          <a:p>
            <a:r>
              <a:rPr lang="en-GB" dirty="0"/>
              <a:t>Unit 1: </a:t>
            </a:r>
            <a:r>
              <a:rPr lang="en-IN" dirty="0">
                <a:solidFill>
                  <a:srgbClr val="000000"/>
                </a:solidFill>
              </a:rPr>
              <a:t>Defining museums and archives </a:t>
            </a:r>
            <a:endParaRPr lang="en-GB" dirty="0"/>
          </a:p>
        </p:txBody>
      </p:sp>
      <p:sp>
        <p:nvSpPr>
          <p:cNvPr id="3" name="Content Placeholder 2">
            <a:extLst>
              <a:ext uri="{FF2B5EF4-FFF2-40B4-BE49-F238E27FC236}">
                <a16:creationId xmlns:a16="http://schemas.microsoft.com/office/drawing/2014/main" id="{11608957-F475-4529-A7D2-462E3164A092}"/>
              </a:ext>
            </a:extLst>
          </p:cNvPr>
          <p:cNvSpPr>
            <a:spLocks noGrp="1"/>
          </p:cNvSpPr>
          <p:nvPr>
            <p:ph idx="1"/>
          </p:nvPr>
        </p:nvSpPr>
        <p:spPr>
          <a:xfrm>
            <a:off x="838200" y="1276350"/>
            <a:ext cx="10515600" cy="5216525"/>
          </a:xfrm>
        </p:spPr>
        <p:txBody>
          <a:bodyPr>
            <a:normAutofit/>
          </a:bodyPr>
          <a:lstStyle/>
          <a:p>
            <a:pPr algn="just"/>
            <a:r>
              <a:rPr lang="en-GB" sz="2400" dirty="0"/>
              <a:t>The museum and archive keep not only artefacts and old papers of past but represent the scientific knowledge and systematic orders of crafts, paintings, manuscripts, records, industrial arts, archaeological collections, etc. </a:t>
            </a:r>
          </a:p>
          <a:p>
            <a:pPr algn="just"/>
            <a:r>
              <a:rPr lang="en-GB" sz="2400" dirty="0"/>
              <a:t>The museum and archive are the repositories of history, culture, heritage, natural history, zoology, geology, ethnography, anthropology, etc.</a:t>
            </a:r>
            <a:endParaRPr lang="en-IN" sz="2400" dirty="0">
              <a:solidFill>
                <a:srgbClr val="000000"/>
              </a:solidFill>
            </a:endParaRPr>
          </a:p>
          <a:p>
            <a:pPr algn="just"/>
            <a:r>
              <a:rPr lang="en-GB" sz="2400" dirty="0"/>
              <a:t>The main aims of the museum and archive in the 19</a:t>
            </a:r>
            <a:r>
              <a:rPr lang="en-GB" sz="2400" baseline="30000" dirty="0"/>
              <a:t>th</a:t>
            </a:r>
            <a:r>
              <a:rPr lang="en-GB" sz="2400" dirty="0"/>
              <a:t> and 20</a:t>
            </a:r>
            <a:r>
              <a:rPr lang="en-GB" sz="2400" baseline="30000" dirty="0"/>
              <a:t>th</a:t>
            </a:r>
            <a:r>
              <a:rPr lang="en-GB" sz="2400" dirty="0"/>
              <a:t> century were public education, documentation, classification, conservation and preservation of history and culture of India (Guha-</a:t>
            </a:r>
            <a:r>
              <a:rPr lang="en-GB" sz="2400" dirty="0" err="1"/>
              <a:t>Thakurta</a:t>
            </a:r>
            <a:r>
              <a:rPr lang="en-GB" sz="2400" dirty="0"/>
              <a:t> 2005, Kavita Singh 2003, and Nicolas Dirks 2001).</a:t>
            </a:r>
          </a:p>
          <a:p>
            <a:pPr algn="just"/>
            <a:r>
              <a:rPr lang="en-GB" sz="2400" dirty="0"/>
              <a:t>The setting up of a museum and archive was not only “a moral duty for the government…” Indeed, it was also a matter of power and knowledge. If the national museum is “to celebrate the ancient culture of your state” (Kavita Singh 2003), the national archive is to empower the state.   </a:t>
            </a:r>
          </a:p>
        </p:txBody>
      </p:sp>
    </p:spTree>
    <p:extLst>
      <p:ext uri="{BB962C8B-B14F-4D97-AF65-F5344CB8AC3E}">
        <p14:creationId xmlns:p14="http://schemas.microsoft.com/office/powerpoint/2010/main" val="1484370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8B835-4228-4DA8-A408-CBFBA14AF0CE}"/>
              </a:ext>
            </a:extLst>
          </p:cNvPr>
          <p:cNvSpPr>
            <a:spLocks noGrp="1"/>
          </p:cNvSpPr>
          <p:nvPr>
            <p:ph type="title"/>
          </p:nvPr>
        </p:nvSpPr>
        <p:spPr>
          <a:xfrm>
            <a:off x="838200" y="365125"/>
            <a:ext cx="10515600" cy="1101725"/>
          </a:xfrm>
        </p:spPr>
        <p:txBody>
          <a:bodyPr>
            <a:normAutofit fontScale="90000"/>
          </a:bodyPr>
          <a:lstStyle/>
          <a:p>
            <a:r>
              <a:rPr lang="en-GB" dirty="0"/>
              <a:t>Unit 2 and 3: </a:t>
            </a:r>
            <a:r>
              <a:rPr lang="en-IN" dirty="0">
                <a:solidFill>
                  <a:srgbClr val="000000"/>
                </a:solidFill>
              </a:rPr>
              <a:t>History of the setting up of Museums and Archives</a:t>
            </a:r>
            <a:endParaRPr lang="en-GB" dirty="0"/>
          </a:p>
        </p:txBody>
      </p:sp>
      <p:sp>
        <p:nvSpPr>
          <p:cNvPr id="3" name="Content Placeholder 2">
            <a:extLst>
              <a:ext uri="{FF2B5EF4-FFF2-40B4-BE49-F238E27FC236}">
                <a16:creationId xmlns:a16="http://schemas.microsoft.com/office/drawing/2014/main" id="{51E20587-81F8-470F-9169-B62F28962472}"/>
              </a:ext>
            </a:extLst>
          </p:cNvPr>
          <p:cNvSpPr>
            <a:spLocks noGrp="1"/>
          </p:cNvSpPr>
          <p:nvPr>
            <p:ph idx="1"/>
          </p:nvPr>
        </p:nvSpPr>
        <p:spPr>
          <a:xfrm>
            <a:off x="838200" y="1562100"/>
            <a:ext cx="10515600" cy="4614863"/>
          </a:xfrm>
        </p:spPr>
        <p:txBody>
          <a:bodyPr>
            <a:normAutofit fontScale="62500" lnSpcReduction="20000"/>
          </a:bodyPr>
          <a:lstStyle/>
          <a:p>
            <a:pPr marL="0" indent="0">
              <a:buNone/>
            </a:pPr>
            <a:r>
              <a:rPr lang="en-GB" b="1" i="1" dirty="0"/>
              <a:t>Indian Museum of Calcutta</a:t>
            </a:r>
            <a:r>
              <a:rPr lang="en-GB" b="1" dirty="0"/>
              <a:t> (1866): A Colonial ‘</a:t>
            </a:r>
            <a:r>
              <a:rPr lang="en-IN" b="1" dirty="0"/>
              <a:t>Wonder House’ and </a:t>
            </a:r>
            <a:r>
              <a:rPr lang="en-GB" b="1" dirty="0"/>
              <a:t>‘The Great Encyclopaedic Museum.’</a:t>
            </a:r>
          </a:p>
          <a:p>
            <a:r>
              <a:rPr lang="en-GB" dirty="0">
                <a:solidFill>
                  <a:srgbClr val="000000"/>
                </a:solidFill>
              </a:rPr>
              <a:t>In the case study of the Indian Museum, we shall discuss </a:t>
            </a:r>
            <a:r>
              <a:rPr lang="en-IN" dirty="0"/>
              <a:t>the history of early colonial museums and their collaboration with colonial archaeology, scientific knowledge and power.</a:t>
            </a:r>
          </a:p>
          <a:p>
            <a:r>
              <a:rPr lang="en-IN" dirty="0"/>
              <a:t>We shall try to understand why the Indian Museum was known as a ‘Wonder House’ (Ajaib </a:t>
            </a:r>
            <a:r>
              <a:rPr lang="en-IN" dirty="0" err="1"/>
              <a:t>Ghar</a:t>
            </a:r>
            <a:r>
              <a:rPr lang="en-IN" dirty="0"/>
              <a:t>).  </a:t>
            </a:r>
          </a:p>
          <a:p>
            <a:pPr marL="0" indent="0">
              <a:buNone/>
            </a:pPr>
            <a:endParaRPr lang="en-GB" b="1" dirty="0">
              <a:solidFill>
                <a:srgbClr val="000000"/>
              </a:solidFill>
            </a:endParaRPr>
          </a:p>
          <a:p>
            <a:pPr marL="0" indent="0">
              <a:buNone/>
            </a:pPr>
            <a:r>
              <a:rPr lang="en-GB" b="1" i="1" dirty="0"/>
              <a:t>National Museum of India </a:t>
            </a:r>
            <a:r>
              <a:rPr lang="en-GB" b="1" dirty="0"/>
              <a:t>(1949): From Exhibition to the National Museum</a:t>
            </a:r>
          </a:p>
          <a:p>
            <a:r>
              <a:rPr lang="en-GB" dirty="0">
                <a:solidFill>
                  <a:srgbClr val="000000"/>
                </a:solidFill>
              </a:rPr>
              <a:t>In the case study of the National Museum, we shall study the making of National Museum in New Delhi. </a:t>
            </a:r>
          </a:p>
          <a:p>
            <a:r>
              <a:rPr lang="en-GB" dirty="0">
                <a:solidFill>
                  <a:srgbClr val="000000"/>
                </a:solidFill>
              </a:rPr>
              <a:t>We shall discuss why the Nehruvian Government constructed the National Museum in New Delhi.</a:t>
            </a:r>
          </a:p>
          <a:p>
            <a:pPr marL="0" indent="0">
              <a:buNone/>
            </a:pPr>
            <a:endParaRPr lang="en-IN" dirty="0">
              <a:solidFill>
                <a:srgbClr val="000000"/>
              </a:solidFill>
            </a:endParaRPr>
          </a:p>
          <a:p>
            <a:pPr marL="0" indent="0">
              <a:buNone/>
            </a:pPr>
            <a:r>
              <a:rPr lang="en-IN" b="1" dirty="0">
                <a:solidFill>
                  <a:srgbClr val="000000"/>
                </a:solidFill>
              </a:rPr>
              <a:t>National Archives of India (1891): Record Rooms and Archives</a:t>
            </a:r>
          </a:p>
          <a:p>
            <a:r>
              <a:rPr lang="en-IN" dirty="0">
                <a:solidFill>
                  <a:srgbClr val="000000"/>
                </a:solidFill>
              </a:rPr>
              <a:t>In the case study of the National Archives of India, we shall discuss the evolution of the National Archives of India from the Colonial Period to the Post Colonial Period. </a:t>
            </a:r>
          </a:p>
          <a:p>
            <a:r>
              <a:rPr lang="en-GB" dirty="0">
                <a:solidFill>
                  <a:srgbClr val="000000"/>
                </a:solidFill>
              </a:rPr>
              <a:t>We shall discuss why did the Colonial and Indian Governments build archives and record rooms. </a:t>
            </a:r>
          </a:p>
          <a:p>
            <a:r>
              <a:rPr lang="en-IN" dirty="0"/>
              <a:t>We shall try to understand </a:t>
            </a:r>
            <a:r>
              <a:rPr lang="en-GB" dirty="0">
                <a:solidFill>
                  <a:srgbClr val="000000"/>
                </a:solidFill>
              </a:rPr>
              <a:t>what is the relationship between archives and the state.</a:t>
            </a:r>
            <a:endParaRPr lang="en-IN" dirty="0">
              <a:solidFill>
                <a:srgbClr val="000000"/>
              </a:solidFill>
            </a:endParaRPr>
          </a:p>
          <a:p>
            <a:endParaRPr lang="en-GB" dirty="0"/>
          </a:p>
        </p:txBody>
      </p:sp>
    </p:spTree>
    <p:extLst>
      <p:ext uri="{BB962C8B-B14F-4D97-AF65-F5344CB8AC3E}">
        <p14:creationId xmlns:p14="http://schemas.microsoft.com/office/powerpoint/2010/main" val="2097400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6945D-A2C3-419F-AF30-9E30CC5AB218}"/>
              </a:ext>
            </a:extLst>
          </p:cNvPr>
          <p:cNvSpPr>
            <a:spLocks noGrp="1"/>
          </p:cNvSpPr>
          <p:nvPr>
            <p:ph type="title"/>
          </p:nvPr>
        </p:nvSpPr>
        <p:spPr/>
        <p:txBody>
          <a:bodyPr>
            <a:normAutofit/>
          </a:bodyPr>
          <a:lstStyle/>
          <a:p>
            <a:r>
              <a:rPr lang="en-GB" dirty="0"/>
              <a:t>Unit </a:t>
            </a:r>
            <a:r>
              <a:rPr lang="en-IN" dirty="0">
                <a:solidFill>
                  <a:srgbClr val="000000"/>
                </a:solidFill>
              </a:rPr>
              <a:t>4: New kinds of museums and archives: virtual; digital; crafts; media.</a:t>
            </a:r>
            <a:endParaRPr lang="en-GB" dirty="0"/>
          </a:p>
        </p:txBody>
      </p:sp>
      <p:sp>
        <p:nvSpPr>
          <p:cNvPr id="3" name="Content Placeholder 2">
            <a:extLst>
              <a:ext uri="{FF2B5EF4-FFF2-40B4-BE49-F238E27FC236}">
                <a16:creationId xmlns:a16="http://schemas.microsoft.com/office/drawing/2014/main" id="{AD587220-080C-453D-8377-93111321A1A0}"/>
              </a:ext>
            </a:extLst>
          </p:cNvPr>
          <p:cNvSpPr>
            <a:spLocks noGrp="1"/>
          </p:cNvSpPr>
          <p:nvPr>
            <p:ph idx="1"/>
          </p:nvPr>
        </p:nvSpPr>
        <p:spPr/>
        <p:txBody>
          <a:bodyPr>
            <a:normAutofit/>
          </a:bodyPr>
          <a:lstStyle/>
          <a:p>
            <a:pPr marL="0" indent="0" algn="just">
              <a:buNone/>
            </a:pPr>
            <a:endParaRPr lang="en-IN" sz="2400" dirty="0">
              <a:solidFill>
                <a:srgbClr val="000000"/>
              </a:solidFill>
            </a:endParaRPr>
          </a:p>
          <a:p>
            <a:pPr algn="just"/>
            <a:r>
              <a:rPr lang="en-GB" sz="2400" dirty="0">
                <a:solidFill>
                  <a:srgbClr val="000000"/>
                </a:solidFill>
              </a:rPr>
              <a:t>Every person, family and agency create records, make objects and collect artefacts. Some of these records, objects and artefacts are valuable because they represent our social reality, memory, emotion, and identity.  </a:t>
            </a:r>
          </a:p>
          <a:p>
            <a:pPr algn="just"/>
            <a:r>
              <a:rPr lang="en-GB" sz="2400" dirty="0"/>
              <a:t>Therefore, </a:t>
            </a:r>
            <a:r>
              <a:rPr lang="en-GB" sz="2400" dirty="0">
                <a:solidFill>
                  <a:srgbClr val="000000"/>
                </a:solidFill>
              </a:rPr>
              <a:t>w</a:t>
            </a:r>
            <a:r>
              <a:rPr lang="en-GB" sz="2400" dirty="0"/>
              <a:t>e need to preserve and conserve these selected records and artefacts for our future generation in affordable conditions (money, time and space). </a:t>
            </a:r>
          </a:p>
          <a:p>
            <a:pPr algn="just"/>
            <a:r>
              <a:rPr lang="en-GB" sz="2400" dirty="0"/>
              <a:t>In the last unit, we shall discuss how many new types of museums and archives we have near us. We shall try to understand how the age of internal provides  affordable conditions.</a:t>
            </a:r>
          </a:p>
        </p:txBody>
      </p:sp>
    </p:spTree>
    <p:extLst>
      <p:ext uri="{BB962C8B-B14F-4D97-AF65-F5344CB8AC3E}">
        <p14:creationId xmlns:p14="http://schemas.microsoft.com/office/powerpoint/2010/main" val="2735890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20429-D2D4-4198-8D91-34C83D607A49}"/>
              </a:ext>
            </a:extLst>
          </p:cNvPr>
          <p:cNvSpPr>
            <a:spLocks noGrp="1"/>
          </p:cNvSpPr>
          <p:nvPr>
            <p:ph type="title"/>
          </p:nvPr>
        </p:nvSpPr>
        <p:spPr>
          <a:xfrm>
            <a:off x="838200" y="365126"/>
            <a:ext cx="10515600" cy="977900"/>
          </a:xfrm>
        </p:spPr>
        <p:txBody>
          <a:bodyPr/>
          <a:lstStyle/>
          <a:p>
            <a:r>
              <a:rPr lang="en-IN" dirty="0">
                <a:solidFill>
                  <a:srgbClr val="000000"/>
                </a:solidFill>
              </a:rPr>
              <a:t>Readings</a:t>
            </a:r>
            <a:endParaRPr lang="en-GB" dirty="0"/>
          </a:p>
        </p:txBody>
      </p:sp>
      <p:sp>
        <p:nvSpPr>
          <p:cNvPr id="3" name="Content Placeholder 2">
            <a:extLst>
              <a:ext uri="{FF2B5EF4-FFF2-40B4-BE49-F238E27FC236}">
                <a16:creationId xmlns:a16="http://schemas.microsoft.com/office/drawing/2014/main" id="{8E7BA810-BEC1-4B8F-B54B-91614B5A5F93}"/>
              </a:ext>
            </a:extLst>
          </p:cNvPr>
          <p:cNvSpPr>
            <a:spLocks noGrp="1"/>
          </p:cNvSpPr>
          <p:nvPr>
            <p:ph idx="1"/>
          </p:nvPr>
        </p:nvSpPr>
        <p:spPr>
          <a:xfrm>
            <a:off x="838200" y="1447800"/>
            <a:ext cx="10515600" cy="4781550"/>
          </a:xfrm>
        </p:spPr>
        <p:txBody>
          <a:bodyPr>
            <a:normAutofit fontScale="77500" lnSpcReduction="20000"/>
          </a:bodyPr>
          <a:lstStyle/>
          <a:p>
            <a:pPr marL="0" indent="0">
              <a:buNone/>
            </a:pPr>
            <a:r>
              <a:rPr lang="en-IN" sz="1800" b="1" dirty="0">
                <a:solidFill>
                  <a:srgbClr val="000000"/>
                </a:solidFill>
              </a:rPr>
              <a:t>Essential Readings</a:t>
            </a:r>
          </a:p>
          <a:p>
            <a:r>
              <a:rPr lang="en-IN" sz="1800" dirty="0">
                <a:solidFill>
                  <a:srgbClr val="000000"/>
                </a:solidFill>
              </a:rPr>
              <a:t>Guha </a:t>
            </a:r>
            <a:r>
              <a:rPr lang="en-IN" sz="1800" dirty="0" err="1">
                <a:solidFill>
                  <a:srgbClr val="000000"/>
                </a:solidFill>
              </a:rPr>
              <a:t>Thakurta</a:t>
            </a:r>
            <a:r>
              <a:rPr lang="en-IN" sz="1800" dirty="0">
                <a:solidFill>
                  <a:srgbClr val="000000"/>
                </a:solidFill>
              </a:rPr>
              <a:t>, </a:t>
            </a:r>
            <a:r>
              <a:rPr lang="en-IN" sz="1800" dirty="0" err="1">
                <a:solidFill>
                  <a:srgbClr val="000000"/>
                </a:solidFill>
              </a:rPr>
              <a:t>Tapati</a:t>
            </a:r>
            <a:r>
              <a:rPr lang="en-IN" sz="1800" dirty="0">
                <a:solidFill>
                  <a:srgbClr val="000000"/>
                </a:solidFill>
              </a:rPr>
              <a:t>. </a:t>
            </a:r>
            <a:r>
              <a:rPr lang="en-IN" sz="1800" i="1" dirty="0">
                <a:solidFill>
                  <a:srgbClr val="000000"/>
                </a:solidFill>
              </a:rPr>
              <a:t>Monuments, Objects, Histories: Institutions of Art in Colonial India</a:t>
            </a:r>
            <a:r>
              <a:rPr lang="en-IN" sz="1800" dirty="0">
                <a:solidFill>
                  <a:srgbClr val="000000"/>
                </a:solidFill>
              </a:rPr>
              <a:t>. Delhi: Permanent Black, 2004. </a:t>
            </a:r>
          </a:p>
          <a:p>
            <a:r>
              <a:rPr lang="en-IN" sz="1800" i="1" dirty="0">
                <a:solidFill>
                  <a:srgbClr val="000000"/>
                </a:solidFill>
              </a:rPr>
              <a:t>A Guide to the National Museum</a:t>
            </a:r>
            <a:r>
              <a:rPr lang="en-IN" sz="1800" dirty="0">
                <a:solidFill>
                  <a:srgbClr val="000000"/>
                </a:solidFill>
              </a:rPr>
              <a:t>. New Delhi: National Museum, 1997. </a:t>
            </a:r>
          </a:p>
          <a:p>
            <a:r>
              <a:rPr lang="en-IN" sz="1800" dirty="0">
                <a:solidFill>
                  <a:srgbClr val="000000"/>
                </a:solidFill>
              </a:rPr>
              <a:t>Agarwal, O.P. </a:t>
            </a:r>
            <a:r>
              <a:rPr lang="en-IN" sz="1800" i="1" dirty="0">
                <a:solidFill>
                  <a:srgbClr val="000000"/>
                </a:solidFill>
              </a:rPr>
              <a:t>Essentials of Conservation and Museology</a:t>
            </a:r>
            <a:r>
              <a:rPr lang="en-IN" sz="1800" dirty="0">
                <a:solidFill>
                  <a:srgbClr val="000000"/>
                </a:solidFill>
              </a:rPr>
              <a:t>. Delhi: Sundeep </a:t>
            </a:r>
            <a:r>
              <a:rPr lang="en-IN" sz="1800" dirty="0" err="1">
                <a:solidFill>
                  <a:srgbClr val="000000"/>
                </a:solidFill>
              </a:rPr>
              <a:t>Prakashan</a:t>
            </a:r>
            <a:r>
              <a:rPr lang="en-IN" sz="1800" dirty="0">
                <a:solidFill>
                  <a:srgbClr val="000000"/>
                </a:solidFill>
              </a:rPr>
              <a:t>, 2007. </a:t>
            </a:r>
          </a:p>
          <a:p>
            <a:r>
              <a:rPr lang="en-IN" sz="1800" dirty="0">
                <a:solidFill>
                  <a:srgbClr val="000000"/>
                </a:solidFill>
              </a:rPr>
              <a:t>Agarwal, O.P. </a:t>
            </a:r>
            <a:r>
              <a:rPr lang="en-IN" sz="1800" i="1" dirty="0" err="1">
                <a:solidFill>
                  <a:srgbClr val="000000"/>
                </a:solidFill>
              </a:rPr>
              <a:t>Pustakalaya</a:t>
            </a:r>
            <a:r>
              <a:rPr lang="en-IN" sz="1800" i="1" dirty="0">
                <a:solidFill>
                  <a:srgbClr val="000000"/>
                </a:solidFill>
              </a:rPr>
              <a:t> </a:t>
            </a:r>
            <a:r>
              <a:rPr lang="en-IN" sz="1800" i="1" dirty="0" err="1">
                <a:solidFill>
                  <a:srgbClr val="000000"/>
                </a:solidFill>
              </a:rPr>
              <a:t>Samagri</a:t>
            </a:r>
            <a:r>
              <a:rPr lang="en-IN" sz="1800" i="1" dirty="0">
                <a:solidFill>
                  <a:srgbClr val="000000"/>
                </a:solidFill>
              </a:rPr>
              <a:t> </a:t>
            </a:r>
            <a:r>
              <a:rPr lang="en-IN" sz="1800" i="1" dirty="0" err="1">
                <a:solidFill>
                  <a:srgbClr val="000000"/>
                </a:solidFill>
              </a:rPr>
              <a:t>Aur</a:t>
            </a:r>
            <a:r>
              <a:rPr lang="en-IN" sz="1800" i="1" dirty="0">
                <a:solidFill>
                  <a:srgbClr val="000000"/>
                </a:solidFill>
              </a:rPr>
              <a:t> Kala-</a:t>
            </a:r>
            <a:r>
              <a:rPr lang="en-IN" sz="1800" i="1" dirty="0" err="1">
                <a:solidFill>
                  <a:srgbClr val="000000"/>
                </a:solidFill>
              </a:rPr>
              <a:t>Vastuon</a:t>
            </a:r>
            <a:r>
              <a:rPr lang="en-IN" sz="1800" i="1" dirty="0">
                <a:solidFill>
                  <a:srgbClr val="000000"/>
                </a:solidFill>
              </a:rPr>
              <a:t> Ka </a:t>
            </a:r>
            <a:r>
              <a:rPr lang="en-IN" sz="1800" i="1" dirty="0" err="1">
                <a:solidFill>
                  <a:srgbClr val="000000"/>
                </a:solidFill>
              </a:rPr>
              <a:t>Parirakshan</a:t>
            </a:r>
            <a:r>
              <a:rPr lang="en-IN" sz="1800" dirty="0">
                <a:solidFill>
                  <a:srgbClr val="000000"/>
                </a:solidFill>
              </a:rPr>
              <a:t>. Delhi: NBT, 1999. </a:t>
            </a:r>
          </a:p>
          <a:p>
            <a:r>
              <a:rPr lang="en-IN" sz="1800" dirty="0">
                <a:solidFill>
                  <a:srgbClr val="000000"/>
                </a:solidFill>
              </a:rPr>
              <a:t>Edson, G. and D. David. </a:t>
            </a:r>
            <a:r>
              <a:rPr lang="en-IN" sz="1800" i="1" dirty="0">
                <a:solidFill>
                  <a:srgbClr val="000000"/>
                </a:solidFill>
              </a:rPr>
              <a:t>Handbook for Museums</a:t>
            </a:r>
            <a:r>
              <a:rPr lang="en-IN" sz="1800" dirty="0">
                <a:solidFill>
                  <a:srgbClr val="000000"/>
                </a:solidFill>
              </a:rPr>
              <a:t>. London: Routledge, 1986. </a:t>
            </a:r>
          </a:p>
          <a:p>
            <a:r>
              <a:rPr lang="en-IN" sz="1800" dirty="0" err="1">
                <a:solidFill>
                  <a:srgbClr val="000000"/>
                </a:solidFill>
              </a:rPr>
              <a:t>Kathpalia</a:t>
            </a:r>
            <a:r>
              <a:rPr lang="en-IN" sz="1800" dirty="0">
                <a:solidFill>
                  <a:srgbClr val="000000"/>
                </a:solidFill>
              </a:rPr>
              <a:t>, Y. P. </a:t>
            </a:r>
            <a:r>
              <a:rPr lang="en-IN" sz="1800" i="1" dirty="0">
                <a:solidFill>
                  <a:srgbClr val="000000"/>
                </a:solidFill>
              </a:rPr>
              <a:t>Conservation and Restoration of Archive Materials</a:t>
            </a:r>
            <a:r>
              <a:rPr lang="en-IN" sz="1800" dirty="0">
                <a:solidFill>
                  <a:srgbClr val="000000"/>
                </a:solidFill>
              </a:rPr>
              <a:t>. UNESCO, 1973. </a:t>
            </a:r>
          </a:p>
          <a:p>
            <a:r>
              <a:rPr lang="en-IN" sz="1800" dirty="0" err="1">
                <a:solidFill>
                  <a:srgbClr val="000000"/>
                </a:solidFill>
              </a:rPr>
              <a:t>Ridener</a:t>
            </a:r>
            <a:r>
              <a:rPr lang="en-IN" sz="1800" dirty="0">
                <a:solidFill>
                  <a:srgbClr val="000000"/>
                </a:solidFill>
              </a:rPr>
              <a:t>, J. </a:t>
            </a:r>
            <a:r>
              <a:rPr lang="en-IN" sz="1800" i="1" dirty="0">
                <a:solidFill>
                  <a:srgbClr val="000000"/>
                </a:solidFill>
              </a:rPr>
              <a:t>From </a:t>
            </a:r>
            <a:r>
              <a:rPr lang="en-IN" sz="1800" i="1" dirty="0" err="1">
                <a:solidFill>
                  <a:srgbClr val="000000"/>
                </a:solidFill>
              </a:rPr>
              <a:t>Foiders</a:t>
            </a:r>
            <a:r>
              <a:rPr lang="en-IN" sz="1800" i="1" dirty="0">
                <a:solidFill>
                  <a:srgbClr val="000000"/>
                </a:solidFill>
              </a:rPr>
              <a:t> to Post Modernism: A Concise History of Archival Theory</a:t>
            </a:r>
            <a:r>
              <a:rPr lang="en-IN" sz="1800" dirty="0">
                <a:solidFill>
                  <a:srgbClr val="000000"/>
                </a:solidFill>
              </a:rPr>
              <a:t>. LLC: Litwin Books, 2009.</a:t>
            </a:r>
          </a:p>
          <a:p>
            <a:pPr marL="0" indent="0">
              <a:buNone/>
            </a:pPr>
            <a:r>
              <a:rPr lang="en-IN" sz="1800" dirty="0">
                <a:solidFill>
                  <a:srgbClr val="000000"/>
                </a:solidFill>
              </a:rPr>
              <a:t> </a:t>
            </a:r>
          </a:p>
          <a:p>
            <a:pPr marL="0" indent="0">
              <a:buNone/>
            </a:pPr>
            <a:r>
              <a:rPr lang="en-IN" sz="1800" b="1" dirty="0">
                <a:solidFill>
                  <a:srgbClr val="000000"/>
                </a:solidFill>
              </a:rPr>
              <a:t>Some Suggested Readings</a:t>
            </a:r>
          </a:p>
          <a:p>
            <a:r>
              <a:rPr lang="en-GB" sz="1800" dirty="0"/>
              <a:t>Singh, Kavita. 2003. ‘The Museum is National: The Nation as Narrated by the National Museum New Delhi.’ In </a:t>
            </a:r>
            <a:r>
              <a:rPr lang="en-GB" sz="1800" i="1" dirty="0"/>
              <a:t>India: A National Culture</a:t>
            </a:r>
            <a:r>
              <a:rPr lang="en-GB" sz="1800" dirty="0"/>
              <a:t>, ed. </a:t>
            </a:r>
            <a:r>
              <a:rPr lang="en-GB" sz="1800" dirty="0" err="1"/>
              <a:t>Geeti</a:t>
            </a:r>
            <a:r>
              <a:rPr lang="en-GB" sz="1800" dirty="0"/>
              <a:t> Sen. New Delhi.</a:t>
            </a:r>
            <a:r>
              <a:rPr lang="en-GB" sz="1800" i="1" dirty="0"/>
              <a:t> </a:t>
            </a:r>
          </a:p>
          <a:p>
            <a:r>
              <a:rPr lang="en-IN" sz="1800" dirty="0"/>
              <a:t>Guha-</a:t>
            </a:r>
            <a:r>
              <a:rPr lang="en-IN" sz="1800" dirty="0" err="1"/>
              <a:t>Thakurta</a:t>
            </a:r>
            <a:r>
              <a:rPr lang="en-IN" sz="1800" dirty="0"/>
              <a:t>, </a:t>
            </a:r>
            <a:r>
              <a:rPr lang="en-IN" sz="1800" dirty="0" err="1"/>
              <a:t>Tapati</a:t>
            </a:r>
            <a:r>
              <a:rPr lang="en-IN" sz="1800" dirty="0"/>
              <a:t>. 2014. ‘The Museum in the Colony: Collecting, Conserving, Classifying.’ In </a:t>
            </a:r>
            <a:r>
              <a:rPr lang="en-GB" sz="1800" dirty="0"/>
              <a:t>Singh, K. and </a:t>
            </a:r>
            <a:r>
              <a:rPr lang="en-GB" sz="1800" dirty="0" err="1"/>
              <a:t>Saloni</a:t>
            </a:r>
            <a:r>
              <a:rPr lang="en-GB" sz="1800" dirty="0"/>
              <a:t> Mathur. ed. 2014. </a:t>
            </a:r>
            <a:r>
              <a:rPr lang="en-GB" sz="1800" i="1" dirty="0"/>
              <a:t>No Touching, No Spitting, No Praying: The Museum in South Asia</a:t>
            </a:r>
            <a:r>
              <a:rPr lang="en-GB" sz="1800" dirty="0"/>
              <a:t>. </a:t>
            </a:r>
          </a:p>
          <a:p>
            <a:r>
              <a:rPr lang="en-GB" sz="1800" dirty="0"/>
              <a:t>Singh</a:t>
            </a:r>
            <a:r>
              <a:rPr lang="en-GB" sz="1800"/>
              <a:t>, Kavita </a:t>
            </a:r>
            <a:r>
              <a:rPr lang="en-GB" sz="1800" dirty="0"/>
              <a:t>and </a:t>
            </a:r>
            <a:r>
              <a:rPr lang="en-GB" sz="1800" dirty="0" err="1"/>
              <a:t>Saloni</a:t>
            </a:r>
            <a:r>
              <a:rPr lang="en-GB" sz="1800" dirty="0"/>
              <a:t> Mathur. ed. 2014. </a:t>
            </a:r>
            <a:r>
              <a:rPr lang="en-GB" sz="1800" i="1" dirty="0"/>
              <a:t>No Touching, No Spitting, No Praying: The Museum in South Asia</a:t>
            </a:r>
            <a:r>
              <a:rPr lang="en-GB" sz="1800" dirty="0"/>
              <a:t>. </a:t>
            </a:r>
            <a:endParaRPr lang="en-GB" sz="1800" i="1" dirty="0"/>
          </a:p>
          <a:p>
            <a:r>
              <a:rPr lang="en-GB" sz="1800" dirty="0"/>
              <a:t>Bhattacharya, Sabyasachi. 2018. </a:t>
            </a:r>
            <a:r>
              <a:rPr lang="en-GB" sz="1800" i="1" dirty="0"/>
              <a:t>Archiving the Raj: History of Archival Policy of the Govt. of India with Selected Documents 1858-1947</a:t>
            </a:r>
            <a:r>
              <a:rPr lang="en-GB" sz="1800" dirty="0"/>
              <a:t>. Delhi: OUP</a:t>
            </a:r>
          </a:p>
          <a:p>
            <a:r>
              <a:rPr lang="en-US" sz="1800" dirty="0"/>
              <a:t>Dirks, Nicholas. 2001. ‘The Imperial Archive: Colonial Knowledge and Colonial Rule.’ In </a:t>
            </a:r>
            <a:r>
              <a:rPr lang="en-US" sz="1800" i="1" dirty="0"/>
              <a:t>Caste of Minds: Colonialism and the making of modern India.</a:t>
            </a:r>
          </a:p>
          <a:p>
            <a:pPr marL="0" indent="0">
              <a:buNone/>
            </a:pPr>
            <a:endParaRPr lang="en-GB" sz="1800" dirty="0"/>
          </a:p>
        </p:txBody>
      </p:sp>
    </p:spTree>
    <p:extLst>
      <p:ext uri="{BB962C8B-B14F-4D97-AF65-F5344CB8AC3E}">
        <p14:creationId xmlns:p14="http://schemas.microsoft.com/office/powerpoint/2010/main" val="2623085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916</TotalTime>
  <Words>928</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SEC IV:  Archives and Museums</vt:lpstr>
      <vt:lpstr>Topics in Course</vt:lpstr>
      <vt:lpstr>Unit 1: Defining museums and archives </vt:lpstr>
      <vt:lpstr>Unit 2 and 3: History of the setting up of Museums and Archives</vt:lpstr>
      <vt:lpstr>Unit 4: New kinds of museums and archives: virtual; digital; crafts; media.</vt:lpstr>
      <vt:lpstr>Readings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Vijay Kumar</dc:creator>
  <cp:lastModifiedBy>Vijay Kumar</cp:lastModifiedBy>
  <cp:revision>102</cp:revision>
  <dcterms:created xsi:type="dcterms:W3CDTF">2020-07-26T04:57:03Z</dcterms:created>
  <dcterms:modified xsi:type="dcterms:W3CDTF">2020-07-26T20:13:32Z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